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66" d="100"/>
          <a:sy n="66" d="100"/>
        </p:scale>
        <p:origin x="149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8932" y="0"/>
            <a:ext cx="7766936" cy="1646302"/>
          </a:xfrm>
        </p:spPr>
        <p:txBody>
          <a:bodyPr/>
          <a:lstStyle/>
          <a:p>
            <a:pPr algn="ctr"/>
            <a:r>
              <a:rPr lang="ru-RU" sz="4000" dirty="0" smtClean="0"/>
              <a:t>Мастер- класс 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2864386"/>
            <a:ext cx="7766936" cy="318387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4100" dirty="0" smtClean="0">
                <a:solidFill>
                  <a:schemeClr val="tx1"/>
                </a:solidFill>
              </a:rPr>
              <a:t>ИСПОЛЬЗОВАНИЕ ТЕХНОЛОГИИ «ЛОГОЛАДОШКИ» В РАБОТЕ ЛОГОПЕДА</a:t>
            </a:r>
            <a:endParaRPr lang="en-US" sz="41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Сергиев </a:t>
            </a:r>
            <a:r>
              <a:rPr lang="ru-RU" dirty="0">
                <a:solidFill>
                  <a:schemeClr val="tx1"/>
                </a:solidFill>
              </a:rPr>
              <a:t>Посад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РМО </a:t>
            </a:r>
            <a:r>
              <a:rPr lang="ru-RU" dirty="0">
                <a:solidFill>
                  <a:schemeClr val="tx1"/>
                </a:solidFill>
              </a:rPr>
              <a:t>1.10.19 </a:t>
            </a:r>
          </a:p>
        </p:txBody>
      </p:sp>
    </p:spTree>
    <p:extLst>
      <p:ext uri="{BB962C8B-B14F-4D97-AF65-F5344CB8AC3E}">
        <p14:creationId xmlns:p14="http://schemas.microsoft.com/office/powerpoint/2010/main" val="109451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 smtClean="0">
                <a:solidFill>
                  <a:schemeClr val="tx1"/>
                </a:solidFill>
              </a:rPr>
              <a:t>Авторы </a:t>
            </a:r>
            <a:r>
              <a:rPr lang="ru-RU" sz="2500" dirty="0">
                <a:solidFill>
                  <a:schemeClr val="tx1"/>
                </a:solidFill>
              </a:rPr>
              <a:t>технологии «</a:t>
            </a:r>
            <a:r>
              <a:rPr lang="ru-RU" sz="2500" dirty="0" err="1">
                <a:solidFill>
                  <a:schemeClr val="tx1"/>
                </a:solidFill>
              </a:rPr>
              <a:t>ЛогоЛадошки</a:t>
            </a:r>
            <a:r>
              <a:rPr lang="ru-RU" sz="2500" dirty="0">
                <a:solidFill>
                  <a:schemeClr val="tx1"/>
                </a:solidFill>
              </a:rPr>
              <a:t>»: </a:t>
            </a:r>
            <a:r>
              <a:rPr lang="ru-RU" sz="2500" dirty="0" smtClean="0">
                <a:solidFill>
                  <a:schemeClr val="tx1"/>
                </a:solidFill>
              </a:rPr>
              <a:t/>
            </a:r>
            <a:br>
              <a:rPr lang="ru-RU" sz="2500" dirty="0" smtClean="0">
                <a:solidFill>
                  <a:schemeClr val="tx1"/>
                </a:solidFill>
              </a:rPr>
            </a:br>
            <a:r>
              <a:rPr lang="ru-RU" sz="2500" dirty="0" smtClean="0">
                <a:solidFill>
                  <a:schemeClr val="tx1"/>
                </a:solidFill>
              </a:rPr>
              <a:t>Атаманова </a:t>
            </a:r>
            <a:r>
              <a:rPr lang="ru-RU" sz="2500" dirty="0">
                <a:solidFill>
                  <a:schemeClr val="tx1"/>
                </a:solidFill>
              </a:rPr>
              <a:t>Наталья Борисовна и </a:t>
            </a:r>
            <a:r>
              <a:rPr lang="ru-RU" sz="2500" dirty="0" smtClean="0">
                <a:solidFill>
                  <a:schemeClr val="tx1"/>
                </a:solidFill>
              </a:rPr>
              <a:t/>
            </a:r>
            <a:br>
              <a:rPr lang="ru-RU" sz="2500" dirty="0" smtClean="0">
                <a:solidFill>
                  <a:schemeClr val="tx1"/>
                </a:solidFill>
              </a:rPr>
            </a:br>
            <a:r>
              <a:rPr lang="ru-RU" sz="2500" dirty="0" smtClean="0">
                <a:solidFill>
                  <a:schemeClr val="tx1"/>
                </a:solidFill>
              </a:rPr>
              <a:t>Строганова </a:t>
            </a:r>
            <a:r>
              <a:rPr lang="ru-RU" sz="2500" dirty="0">
                <a:solidFill>
                  <a:schemeClr val="tx1"/>
                </a:solidFill>
              </a:rPr>
              <a:t>Вера Васильевна.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839" y="2160588"/>
            <a:ext cx="291235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38131"/>
            <a:ext cx="8596668" cy="5303232"/>
          </a:xfrm>
        </p:spPr>
        <p:txBody>
          <a:bodyPr>
            <a:normAutofit fontScale="92500" lnSpcReduction="20000"/>
          </a:bodyPr>
          <a:lstStyle/>
          <a:p>
            <a:r>
              <a:rPr lang="ru-RU" sz="2500" b="1" dirty="0"/>
              <a:t>«</a:t>
            </a:r>
            <a:r>
              <a:rPr lang="ru-RU" sz="2500" b="1" dirty="0" err="1"/>
              <a:t>ЛогоЛадошки</a:t>
            </a:r>
            <a:r>
              <a:rPr lang="ru-RU" sz="2500" b="1" dirty="0" smtClean="0"/>
              <a:t>» </a:t>
            </a:r>
            <a:r>
              <a:rPr lang="ru-RU" sz="2500" dirty="0" smtClean="0"/>
              <a:t>- это </a:t>
            </a:r>
            <a:r>
              <a:rPr lang="ru-RU" sz="2500" dirty="0"/>
              <a:t>динамическая модель </a:t>
            </a:r>
            <a:r>
              <a:rPr lang="ru-RU" sz="2500" dirty="0" err="1"/>
              <a:t>звуко</a:t>
            </a:r>
            <a:r>
              <a:rPr lang="ru-RU" sz="2500" dirty="0"/>
              <a:t>-буквенного и слогового анализа и </a:t>
            </a:r>
            <a:r>
              <a:rPr lang="ru-RU" sz="2500" dirty="0" smtClean="0"/>
              <a:t>синтеза, создающая </a:t>
            </a:r>
            <a:r>
              <a:rPr lang="ru-RU" sz="2500" dirty="0"/>
              <a:t>предпосылки к совершенствованию фонематических процессов у детей как базы для овладения ими письменной </a:t>
            </a:r>
            <a:r>
              <a:rPr lang="ru-RU" sz="2500" dirty="0" smtClean="0"/>
              <a:t>речью</a:t>
            </a:r>
          </a:p>
          <a:p>
            <a:r>
              <a:rPr lang="ru-RU" sz="2500" b="1" dirty="0"/>
              <a:t>Основными </a:t>
            </a:r>
            <a:r>
              <a:rPr lang="ru-RU" sz="2500" b="1" dirty="0"/>
              <a:t>задачами применения данной технологии являются:</a:t>
            </a:r>
            <a:r>
              <a:rPr lang="ru-RU" sz="2500" dirty="0"/>
              <a:t> </a:t>
            </a:r>
            <a:endParaRPr lang="ru-RU" sz="2500" dirty="0" smtClean="0"/>
          </a:p>
          <a:p>
            <a:r>
              <a:rPr lang="ru-RU" sz="2500" dirty="0" smtClean="0"/>
              <a:t>1. Упорядочение </a:t>
            </a:r>
            <a:r>
              <a:rPr lang="ru-RU" sz="2500" dirty="0"/>
              <a:t>имеющихся у детей фонематических представлений; </a:t>
            </a:r>
            <a:endParaRPr lang="ru-RU" sz="2500" dirty="0" smtClean="0"/>
          </a:p>
          <a:p>
            <a:r>
              <a:rPr lang="ru-RU" sz="2500" dirty="0" smtClean="0"/>
              <a:t>2. Развитие </a:t>
            </a:r>
            <a:r>
              <a:rPr lang="ru-RU" sz="2500" dirty="0"/>
              <a:t>у учащихся звуковых и фонематических обобщений; </a:t>
            </a:r>
            <a:endParaRPr lang="ru-RU" sz="2500" dirty="0" smtClean="0"/>
          </a:p>
          <a:p>
            <a:r>
              <a:rPr lang="ru-RU" sz="2500" dirty="0" smtClean="0"/>
              <a:t>3. Развитие </a:t>
            </a:r>
            <a:r>
              <a:rPr lang="ru-RU" sz="2500" dirty="0"/>
              <a:t>аналитико-синтетических процессов для успешного оперирования данными фонематическими единицами; </a:t>
            </a:r>
            <a:endParaRPr lang="ru-RU" sz="2500" dirty="0" smtClean="0"/>
          </a:p>
          <a:p>
            <a:r>
              <a:rPr lang="ru-RU" sz="2500" dirty="0"/>
              <a:t>4</a:t>
            </a:r>
            <a:r>
              <a:rPr lang="ru-RU" sz="2500" dirty="0" smtClean="0"/>
              <a:t>. Совершенствование </a:t>
            </a:r>
            <a:r>
              <a:rPr lang="ru-RU" sz="2500" dirty="0"/>
              <a:t>устной и письменной формы речи. </a:t>
            </a:r>
          </a:p>
        </p:txBody>
      </p:sp>
    </p:spTree>
    <p:extLst>
      <p:ext uri="{BB962C8B-B14F-4D97-AF65-F5344CB8AC3E}">
        <p14:creationId xmlns:p14="http://schemas.microsoft.com/office/powerpoint/2010/main" val="22702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90287"/>
            <a:ext cx="8596668" cy="5751076"/>
          </a:xfrm>
        </p:spPr>
        <p:txBody>
          <a:bodyPr/>
          <a:lstStyle/>
          <a:p>
            <a:r>
              <a:rPr lang="ru-RU" dirty="0" smtClean="0"/>
              <a:t>В </a:t>
            </a:r>
            <a:r>
              <a:rPr lang="ru-RU" dirty="0"/>
              <a:t>качестве учебного оборудования </a:t>
            </a:r>
            <a:r>
              <a:rPr lang="ru-RU" dirty="0" smtClean="0"/>
              <a:t>в логопедическом кабинете </a:t>
            </a:r>
            <a:r>
              <a:rPr lang="ru-RU" dirty="0"/>
              <a:t>создается динамическая зона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1.Схема из 4 цветных «ладошек». </a:t>
            </a:r>
          </a:p>
          <a:p>
            <a:r>
              <a:rPr lang="ru-RU" dirty="0" smtClean="0"/>
              <a:t>2. Комплекты </a:t>
            </a:r>
            <a:r>
              <a:rPr lang="ru-RU" dirty="0"/>
              <a:t>для изучения звукового состава слова и создания визуальных </a:t>
            </a:r>
            <a:r>
              <a:rPr lang="ru-RU" dirty="0" smtClean="0"/>
              <a:t>схем.</a:t>
            </a:r>
          </a:p>
          <a:p>
            <a:r>
              <a:rPr lang="ru-RU" dirty="0" smtClean="0"/>
              <a:t>3. Касса букв</a:t>
            </a:r>
          </a:p>
          <a:p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74" y="2031184"/>
            <a:ext cx="3018971" cy="4010179"/>
          </a:xfrm>
          <a:prstGeom prst="rect">
            <a:avLst/>
          </a:prstGeom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91646" y="2249313"/>
            <a:ext cx="2681616" cy="357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77334" y="377371"/>
            <a:ext cx="8596668" cy="5663991"/>
          </a:xfrm>
        </p:spPr>
        <p:txBody>
          <a:bodyPr/>
          <a:lstStyle/>
          <a:p>
            <a:r>
              <a:rPr lang="ru-RU" b="1" dirty="0" smtClean="0"/>
              <a:t>Порядок </a:t>
            </a:r>
            <a:r>
              <a:rPr lang="ru-RU" b="1" dirty="0"/>
              <a:t>касаний (отстукиваний </a:t>
            </a:r>
            <a:r>
              <a:rPr lang="ru-RU" b="1" dirty="0" smtClean="0"/>
              <a:t>) «ладошек</a:t>
            </a:r>
            <a:r>
              <a:rPr lang="ru-RU" b="1" dirty="0"/>
              <a:t>» </a:t>
            </a:r>
            <a:r>
              <a:rPr lang="ru-RU" b="1" dirty="0" smtClean="0"/>
              <a:t>в динамической зоне строго </a:t>
            </a:r>
            <a:r>
              <a:rPr lang="ru-RU" b="1" dirty="0"/>
              <a:t>определён</a:t>
            </a:r>
            <a:r>
              <a:rPr lang="ru-RU" b="1" dirty="0" smtClean="0"/>
              <a:t>:</a:t>
            </a:r>
          </a:p>
          <a:p>
            <a:r>
              <a:rPr lang="ru-RU" dirty="0" smtClean="0"/>
              <a:t>Для </a:t>
            </a:r>
            <a:r>
              <a:rPr lang="ru-RU" dirty="0"/>
              <a:t>обозначения твёрдого согласного </a:t>
            </a:r>
            <a:r>
              <a:rPr lang="ru-RU" dirty="0" smtClean="0"/>
              <a:t>звука- касание синей «ладошки», мягкого </a:t>
            </a:r>
            <a:r>
              <a:rPr lang="ru-RU" dirty="0"/>
              <a:t>согласного звука-касание зелёной. </a:t>
            </a:r>
            <a:endParaRPr lang="ru-RU" dirty="0" smtClean="0"/>
          </a:p>
          <a:p>
            <a:r>
              <a:rPr lang="ru-RU" dirty="0" smtClean="0"/>
              <a:t>Обозначение </a:t>
            </a:r>
            <a:r>
              <a:rPr lang="ru-RU" dirty="0"/>
              <a:t>гласного звука в зависимости от того</a:t>
            </a:r>
            <a:r>
              <a:rPr lang="ru-RU" dirty="0" smtClean="0"/>
              <a:t>, в </a:t>
            </a:r>
            <a:r>
              <a:rPr lang="ru-RU" dirty="0"/>
              <a:t>каком ряду располагается соответствующая гласная </a:t>
            </a:r>
            <a:r>
              <a:rPr lang="ru-RU" dirty="0" smtClean="0"/>
              <a:t>буква: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гласная </a:t>
            </a:r>
            <a:r>
              <a:rPr lang="ru-RU" dirty="0"/>
              <a:t>1 ряда -касание красной «ладошки»; </a:t>
            </a: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гласная </a:t>
            </a:r>
            <a:r>
              <a:rPr lang="ru-RU" dirty="0"/>
              <a:t>2 </a:t>
            </a:r>
            <a:r>
              <a:rPr lang="ru-RU" dirty="0" smtClean="0"/>
              <a:t>ряда -</a:t>
            </a:r>
            <a:r>
              <a:rPr lang="ru-RU" dirty="0"/>
              <a:t>розовой. </a:t>
            </a:r>
            <a:endParaRPr lang="ru-RU" dirty="0" smtClean="0"/>
          </a:p>
          <a:p>
            <a:r>
              <a:rPr lang="ru-RU" b="1" dirty="0" smtClean="0"/>
              <a:t>Особенность </a:t>
            </a:r>
            <a:r>
              <a:rPr lang="ru-RU" b="1" dirty="0"/>
              <a:t>в касании «ладошек» при образовании слогов разного типа</a:t>
            </a:r>
            <a:r>
              <a:rPr lang="ru-RU" b="1" dirty="0" smtClean="0"/>
              <a:t>.</a:t>
            </a:r>
          </a:p>
          <a:p>
            <a:r>
              <a:rPr lang="ru-RU" dirty="0" smtClean="0"/>
              <a:t>Обратный </a:t>
            </a:r>
            <a:r>
              <a:rPr lang="ru-RU" dirty="0"/>
              <a:t>слог обозначаем последовательной серией </a:t>
            </a:r>
            <a:r>
              <a:rPr lang="ru-RU" dirty="0" smtClean="0"/>
              <a:t>движений: касание </a:t>
            </a:r>
            <a:r>
              <a:rPr lang="ru-RU" dirty="0"/>
              <a:t>красной «ладошки</a:t>
            </a:r>
            <a:r>
              <a:rPr lang="ru-RU" dirty="0" smtClean="0"/>
              <a:t>» -</a:t>
            </a:r>
            <a:r>
              <a:rPr lang="ru-RU" dirty="0"/>
              <a:t>касание </a:t>
            </a:r>
            <a:r>
              <a:rPr lang="ru-RU" dirty="0" smtClean="0"/>
              <a:t>синей «ладошки». </a:t>
            </a:r>
          </a:p>
          <a:p>
            <a:r>
              <a:rPr lang="ru-RU" dirty="0"/>
              <a:t>Д</a:t>
            </a:r>
            <a:r>
              <a:rPr lang="ru-RU" dirty="0" smtClean="0"/>
              <a:t>ля </a:t>
            </a:r>
            <a:r>
              <a:rPr lang="ru-RU" dirty="0"/>
              <a:t>формирования слога -слияния используется одновременное касание синей «ладошки</a:t>
            </a:r>
            <a:r>
              <a:rPr lang="ru-RU" dirty="0" smtClean="0"/>
              <a:t>» и </a:t>
            </a:r>
            <a:r>
              <a:rPr lang="ru-RU" dirty="0"/>
              <a:t>красной.</a:t>
            </a:r>
          </a:p>
        </p:txBody>
      </p:sp>
    </p:spTree>
    <p:extLst>
      <p:ext uri="{BB962C8B-B14F-4D97-AF65-F5344CB8AC3E}">
        <p14:creationId xmlns:p14="http://schemas.microsoft.com/office/powerpoint/2010/main" val="34746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8171" y="420915"/>
            <a:ext cx="4426858" cy="5620448"/>
          </a:xfrm>
        </p:spPr>
        <p:txBody>
          <a:bodyPr/>
          <a:lstStyle/>
          <a:p>
            <a:r>
              <a:rPr lang="ru-RU" dirty="0"/>
              <a:t>В динамической зоне </a:t>
            </a:r>
            <a:r>
              <a:rPr lang="ru-RU" dirty="0" smtClean="0"/>
              <a:t>ребенок </a:t>
            </a:r>
            <a:r>
              <a:rPr lang="ru-RU" dirty="0"/>
              <a:t>перекодирует пространственную последовательность цветовых символов (кружочков схемы) во временную последовательность </a:t>
            </a:r>
            <a:r>
              <a:rPr lang="ru-RU" dirty="0" smtClean="0"/>
              <a:t>ударов (</a:t>
            </a:r>
            <a:r>
              <a:rPr lang="ru-RU" dirty="0"/>
              <a:t>касаний</a:t>
            </a:r>
            <a:r>
              <a:rPr lang="ru-RU" dirty="0" smtClean="0"/>
              <a:t>) по </a:t>
            </a:r>
            <a:r>
              <a:rPr lang="ru-RU" dirty="0"/>
              <a:t>ладошкам.</a:t>
            </a:r>
          </a:p>
        </p:txBody>
      </p:sp>
      <p:pic>
        <p:nvPicPr>
          <p:cNvPr id="4" name="IMG_29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773" y="420915"/>
            <a:ext cx="3454398" cy="48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11201"/>
            <a:ext cx="8596668" cy="5330162"/>
          </a:xfrm>
        </p:spPr>
        <p:txBody>
          <a:bodyPr/>
          <a:lstStyle/>
          <a:p>
            <a:r>
              <a:rPr lang="ru-RU" dirty="0"/>
              <a:t>Образовательная </a:t>
            </a:r>
            <a:r>
              <a:rPr lang="ru-RU" dirty="0" smtClean="0"/>
              <a:t>программа «</a:t>
            </a:r>
            <a:r>
              <a:rPr lang="ru-RU" dirty="0" err="1" smtClean="0"/>
              <a:t>логоладошки</a:t>
            </a:r>
            <a:r>
              <a:rPr lang="ru-RU" dirty="0"/>
              <a:t>» универсальна в своём применении. При работе с детьми дошкольного возраста она стимулирует совершенствование фонематических процессов и успешное формирование предпосылок овладения письменной речью</a:t>
            </a:r>
            <a:r>
              <a:rPr lang="ru-RU" dirty="0" smtClean="0"/>
              <a:t>. Для </a:t>
            </a:r>
            <a:r>
              <a:rPr lang="ru-RU" dirty="0"/>
              <a:t>детей младшего школьного возраста методика используется с целью профилактики или коррекции нарушений письменной речи.</a:t>
            </a:r>
          </a:p>
        </p:txBody>
      </p:sp>
      <p:pic>
        <p:nvPicPr>
          <p:cNvPr id="2050" name="Picture 2" descr="Картинки по запросу логоладош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25" y="2585355"/>
            <a:ext cx="3744686" cy="374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9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</TotalTime>
  <Words>304</Words>
  <Application>Microsoft Office PowerPoint</Application>
  <PresentationFormat>Широкоэкранный</PresentationFormat>
  <Paragraphs>29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Trebuchet MS</vt:lpstr>
      <vt:lpstr>Wingdings</vt:lpstr>
      <vt:lpstr>Wingdings 3</vt:lpstr>
      <vt:lpstr>Аспект</vt:lpstr>
      <vt:lpstr>Мастер- класс </vt:lpstr>
      <vt:lpstr>Авторы технологии «ЛогоЛадошки»:  Атаманова Наталья Борисовна и  Строганова Вера Васильевна.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-класс</dc:title>
  <dc:creator>Пользователь Windows</dc:creator>
  <cp:lastModifiedBy>Пользователь Windows</cp:lastModifiedBy>
  <cp:revision>14</cp:revision>
  <dcterms:created xsi:type="dcterms:W3CDTF">2019-09-29T09:24:15Z</dcterms:created>
  <dcterms:modified xsi:type="dcterms:W3CDTF">2019-09-29T10:03:26Z</dcterms:modified>
</cp:coreProperties>
</file>